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67" r:id="rId4"/>
    <p:sldId id="263" r:id="rId5"/>
    <p:sldId id="270" r:id="rId6"/>
    <p:sldId id="269" r:id="rId7"/>
    <p:sldId id="271" r:id="rId8"/>
    <p:sldId id="268" r:id="rId9"/>
    <p:sldId id="272" r:id="rId10"/>
    <p:sldId id="265" r:id="rId11"/>
    <p:sldId id="266" r:id="rId12"/>
    <p:sldId id="264" r:id="rId13"/>
    <p:sldId id="273" r:id="rId14"/>
    <p:sldId id="274" r:id="rId15"/>
    <p:sldId id="275" r:id="rId16"/>
    <p:sldId id="258" r:id="rId17"/>
    <p:sldId id="259" r:id="rId18"/>
    <p:sldId id="26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2" d="100"/>
          <a:sy n="112" d="100"/>
        </p:scale>
        <p:origin x="41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37.824"/>
    </inkml:context>
    <inkml:brush xml:id="br0">
      <inkml:brushProperty name="width" value="0.05" units="cm"/>
      <inkml:brushProperty name="height" value="0.05" units="cm"/>
    </inkml:brush>
  </inkml:definitions>
  <inkml:trace contextRef="#ctx0" brushRef="#br0">122 1525 24575,'-1'-7'0,"-1"0"0,0 0 0,0 0 0,-1 1 0,0-1 0,0 1 0,0-1 0,-1 1 0,-8-10 0,-8-18 0,8 8 0,1 0 0,2-1 0,0-1 0,2 1 0,1-1 0,2-1 0,0 1 0,2-1 0,1-37 0,1-9 0,-1 33 0,1 1 0,2-1 0,2 1 0,1-1 0,17-60 0,0 6 0,-20 78 0,2-1 0,0 1 0,1 0 0,0 0 0,2 1 0,15-30 0,-12 34 0,2 0 0,0 1 0,0 0 0,1 1 0,0 1 0,1 0 0,29-16 0,18-12 0,-48 29 0,0 1 0,1 1 0,0 0 0,0 1 0,25-7 0,81-15 0,-77 19 0,-15 3 0,-1-2 0,1 0 0,-2-2 0,1-1 0,36-21 0,-46 22 0,0 2 0,1 0 0,0 1 0,0 0 0,1 2 0,0 0 0,0 1 0,25-1 0,23-6 0,-43 7 0,1 0 0,25 0 0,-11 7 0,-1 1 0,1 2 0,-1 2 0,38 12 0,53 11 0,-89-22 0,-1 2 0,49 21 0,27 8 0,-59-22 0,-1 2 0,87 45 0,-141-65 0,-1 1 0,0-1 0,0 0 0,1 1 0,-1-1 0,0 0 0,1 1 0,-1-1 0,0 0 0,1 0 0,-1 1 0,0-1 0,1 0 0,-1 0 0,0 0 0,1 0 0,-1 1 0,1-1 0,-1 0 0,1 0 0,-1 0 0,0 0 0,1 0 0,-1 0 0,1 0 0,-1 0 0,1 0 0,-1 0 0,0 0 0,1 0 0,-1-1 0,1 1 0,-1 0 0,0 0 0,1 0 0,-1 0 0,1-1 0,-1 1 0,0 0 0,1-1 0,-11-17 0,-25-21 0,27 30 0,1-1 0,-1 0 0,1-1 0,1 0 0,-8-17 0,-12-20 0,16 34 0,-1 0 0,0 1 0,-1 0 0,-1 1 0,0 0 0,-22-15 0,-19-17-1365,40 32-5461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40.379"/>
    </inkml:context>
    <inkml:brush xml:id="br0">
      <inkml:brushProperty name="width" value="0.05" units="cm"/>
      <inkml:brushProperty name="height" value="0.05" units="cm"/>
    </inkml:brush>
  </inkml:definitions>
  <inkml:trace contextRef="#ctx0" brushRef="#br0">283 1 24575,'0'4'0,"-4"1"0,-2 4 0,-3 0 0,-5 0 0,-3-3 0,-4-2 0,-1-2 0,-2-1 0,0 3 0,-1 1 0,5 4 0,5 4 0,1 0 0,0-2 0,-3-4 0,-2-2 0,2-2-8191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8:52.274"/>
    </inkml:context>
    <inkml:brush xml:id="br0">
      <inkml:brushProperty name="width" value="0.05" units="cm"/>
      <inkml:brushProperty name="height" value="0.05" units="cm"/>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2023-09-14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otherrealm.org/unprompted" TargetMode="Externa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otherrealm.org/class2ideas"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2781-9E47-5559-5326-5887EDBD535C}"/>
              </a:ext>
            </a:extLst>
          </p:cNvPr>
          <p:cNvSpPr>
            <a:spLocks noGrp="1"/>
          </p:cNvSpPr>
          <p:nvPr>
            <p:ph type="title"/>
          </p:nvPr>
        </p:nvSpPr>
        <p:spPr>
          <a:xfrm>
            <a:off x="609600" y="78691"/>
            <a:ext cx="10972800" cy="1143000"/>
          </a:xfrm>
        </p:spPr>
        <p:txBody>
          <a:bodyPr>
            <a:normAutofit/>
          </a:bodyPr>
          <a:lstStyle/>
          <a:p>
            <a:r>
              <a:rPr lang="en-US" sz="4400" dirty="0"/>
              <a:t>We are going to do a little experiment:</a:t>
            </a:r>
          </a:p>
        </p:txBody>
      </p:sp>
      <p:sp>
        <p:nvSpPr>
          <p:cNvPr id="3" name="Content Placeholder 2">
            <a:extLst>
              <a:ext uri="{FF2B5EF4-FFF2-40B4-BE49-F238E27FC236}">
                <a16:creationId xmlns:a16="http://schemas.microsoft.com/office/drawing/2014/main" id="{C87BC26F-F358-B3D7-99A0-E0E1165FBBA3}"/>
              </a:ext>
            </a:extLst>
          </p:cNvPr>
          <p:cNvSpPr>
            <a:spLocks noGrp="1"/>
          </p:cNvSpPr>
          <p:nvPr>
            <p:ph idx="1"/>
          </p:nvPr>
        </p:nvSpPr>
        <p:spPr>
          <a:xfrm>
            <a:off x="609600" y="1221691"/>
            <a:ext cx="11038318" cy="5093651"/>
          </a:xfrm>
        </p:spPr>
        <p:txBody>
          <a:bodyPr>
            <a:normAutofit fontScale="92500" lnSpcReduction="10000"/>
          </a:bodyPr>
          <a:lstStyle/>
          <a:p>
            <a:pPr marL="0" indent="0" algn="ctr">
              <a:buNone/>
            </a:pPr>
            <a:r>
              <a:rPr lang="en-US" sz="5600" b="1" dirty="0"/>
              <a:t>Stream of consciousness try to think of new, novel ideas </a:t>
            </a:r>
          </a:p>
          <a:p>
            <a:pPr marL="0" indent="0" algn="ctr">
              <a:buNone/>
            </a:pPr>
            <a:r>
              <a:rPr lang="en-US" sz="4300" i="1" dirty="0"/>
              <a:t>– what does "Idea" mean to you? –</a:t>
            </a:r>
            <a:endParaRPr lang="en-US" sz="3000" dirty="0"/>
          </a:p>
          <a:p>
            <a:r>
              <a:rPr lang="en-US" sz="2600" dirty="0"/>
              <a:t>My hypothesis is that, out of context or prompting, coming up with novel ideas will be hard.  However, given the context of a this being the first real week in school, your mind is probably overloaded with new experiences, so it will be interesting to see.</a:t>
            </a:r>
          </a:p>
          <a:p>
            <a:r>
              <a:rPr lang="en-US" sz="2600" dirty="0"/>
              <a:t>The first part is simple: everyone open the following URL or scan the QR code </a:t>
            </a:r>
            <a:br>
              <a:rPr lang="en-US" sz="2600" dirty="0"/>
            </a:br>
            <a:r>
              <a:rPr lang="en-US" sz="2600" dirty="0"/>
              <a:t>( </a:t>
            </a:r>
            <a:r>
              <a:rPr lang="en-US" sz="2600" dirty="0">
                <a:hlinkClick r:id="rId2"/>
              </a:rPr>
              <a:t>https://otherrealm.org/unprompted</a:t>
            </a:r>
            <a:r>
              <a:rPr lang="en-US" sz="2600" dirty="0"/>
              <a:t> )</a:t>
            </a:r>
          </a:p>
          <a:p>
            <a:r>
              <a:rPr lang="en-US" sz="2600" dirty="0"/>
              <a:t>And, on a blank page write down all the ideas that </a:t>
            </a:r>
            <a:br>
              <a:rPr lang="en-US" sz="2600" dirty="0"/>
            </a:br>
            <a:r>
              <a:rPr lang="en-US" sz="2600" dirty="0"/>
              <a:t>pop into your head!</a:t>
            </a:r>
          </a:p>
        </p:txBody>
      </p:sp>
      <p:pic>
        <p:nvPicPr>
          <p:cNvPr id="5" name="Picture 4">
            <a:extLst>
              <a:ext uri="{FF2B5EF4-FFF2-40B4-BE49-F238E27FC236}">
                <a16:creationId xmlns:a16="http://schemas.microsoft.com/office/drawing/2014/main" id="{A472CF94-B80F-FE49-3035-92C173BDD57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990183" y="4807120"/>
            <a:ext cx="1969806" cy="1969806"/>
          </a:xfrm>
          <a:prstGeom prst="rect">
            <a:avLst/>
          </a:prstGeom>
        </p:spPr>
      </p:pic>
      <p:sp>
        <p:nvSpPr>
          <p:cNvPr id="6" name="TextBox 5">
            <a:extLst>
              <a:ext uri="{FF2B5EF4-FFF2-40B4-BE49-F238E27FC236}">
                <a16:creationId xmlns:a16="http://schemas.microsoft.com/office/drawing/2014/main" id="{65343F2D-E685-91C7-0039-7B5E984421E6}"/>
              </a:ext>
            </a:extLst>
          </p:cNvPr>
          <p:cNvSpPr txBox="1"/>
          <p:nvPr/>
        </p:nvSpPr>
        <p:spPr>
          <a:xfrm>
            <a:off x="7684097" y="5976767"/>
            <a:ext cx="20697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Link to Google Doc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ideas, no context</a:t>
            </a:r>
          </a:p>
        </p:txBody>
      </p:sp>
      <p:grpSp>
        <p:nvGrpSpPr>
          <p:cNvPr id="8" name="Group 7">
            <a:extLst>
              <a:ext uri="{FF2B5EF4-FFF2-40B4-BE49-F238E27FC236}">
                <a16:creationId xmlns:a16="http://schemas.microsoft.com/office/drawing/2014/main" id="{3319EDEA-E2FE-513E-66D6-B4FC356BA0E4}"/>
              </a:ext>
            </a:extLst>
          </p:cNvPr>
          <p:cNvGrpSpPr/>
          <p:nvPr/>
        </p:nvGrpSpPr>
        <p:grpSpPr>
          <a:xfrm>
            <a:off x="9082820" y="5398584"/>
            <a:ext cx="730440" cy="549360"/>
            <a:chOff x="9082820" y="5398584"/>
            <a:chExt cx="730440" cy="549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ED2B97-E512-7229-6D01-A20FFBD18725}"/>
                    </a:ext>
                  </a:extLst>
                </p14:cNvPr>
                <p14:cNvContentPartPr/>
                <p14:nvPr/>
              </p14:nvContentPartPr>
              <p14:xfrm>
                <a:off x="9082820" y="5398584"/>
                <a:ext cx="730440" cy="549360"/>
              </p14:xfrm>
            </p:contentPart>
          </mc:Choice>
          <mc:Fallback xmlns="">
            <p:pic>
              <p:nvPicPr>
                <p:cNvPr id="4" name="Ink 3">
                  <a:extLst>
                    <a:ext uri="{FF2B5EF4-FFF2-40B4-BE49-F238E27FC236}">
                      <a16:creationId xmlns:a16="http://schemas.microsoft.com/office/drawing/2014/main" id="{B1ED2B97-E512-7229-6D01-A20FFBD18725}"/>
                    </a:ext>
                  </a:extLst>
                </p:cNvPr>
                <p:cNvPicPr/>
                <p:nvPr/>
              </p:nvPicPr>
              <p:blipFill>
                <a:blip r:embed="rId5"/>
                <a:stretch>
                  <a:fillRect/>
                </a:stretch>
              </p:blipFill>
              <p:spPr>
                <a:xfrm>
                  <a:off x="9074180" y="5389584"/>
                  <a:ext cx="7480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A68CB98-AD27-72AB-5B77-20EDD2EEDE58}"/>
                    </a:ext>
                  </a:extLst>
                </p14:cNvPr>
                <p14:cNvContentPartPr/>
                <p14:nvPr/>
              </p14:nvContentPartPr>
              <p14:xfrm>
                <a:off x="9691580" y="5528904"/>
                <a:ext cx="101880" cy="43560"/>
              </p14:xfrm>
            </p:contentPart>
          </mc:Choice>
          <mc:Fallback xmlns="">
            <p:pic>
              <p:nvPicPr>
                <p:cNvPr id="7" name="Ink 6">
                  <a:extLst>
                    <a:ext uri="{FF2B5EF4-FFF2-40B4-BE49-F238E27FC236}">
                      <a16:creationId xmlns:a16="http://schemas.microsoft.com/office/drawing/2014/main" id="{FA68CB98-AD27-72AB-5B77-20EDD2EEDE58}"/>
                    </a:ext>
                  </a:extLst>
                </p:cNvPr>
                <p:cNvPicPr/>
                <p:nvPr/>
              </p:nvPicPr>
              <p:blipFill>
                <a:blip r:embed="rId7"/>
                <a:stretch>
                  <a:fillRect/>
                </a:stretch>
              </p:blipFill>
              <p:spPr>
                <a:xfrm>
                  <a:off x="9682940" y="5520264"/>
                  <a:ext cx="11952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B574266-28F9-FE31-F8BE-8D9B39D6E057}"/>
                  </a:ext>
                </a:extLst>
              </p14:cNvPr>
              <p14:cNvContentPartPr/>
              <p14:nvPr/>
            </p14:nvContentPartPr>
            <p14:xfrm>
              <a:off x="3503180" y="3221304"/>
              <a:ext cx="360" cy="360"/>
            </p14:xfrm>
          </p:contentPart>
        </mc:Choice>
        <mc:Fallback xmlns="">
          <p:pic>
            <p:nvPicPr>
              <p:cNvPr id="9" name="Ink 8">
                <a:extLst>
                  <a:ext uri="{FF2B5EF4-FFF2-40B4-BE49-F238E27FC236}">
                    <a16:creationId xmlns:a16="http://schemas.microsoft.com/office/drawing/2014/main" id="{6B574266-28F9-FE31-F8BE-8D9B39D6E057}"/>
                  </a:ext>
                </a:extLst>
              </p:cNvPr>
              <p:cNvPicPr/>
              <p:nvPr/>
            </p:nvPicPr>
            <p:blipFill>
              <a:blip r:embed="rId9"/>
              <a:stretch>
                <a:fillRect/>
              </a:stretch>
            </p:blipFill>
            <p:spPr>
              <a:xfrm>
                <a:off x="3494540" y="3212664"/>
                <a:ext cx="18000" cy="18000"/>
              </a:xfrm>
              <a:prstGeom prst="rect">
                <a:avLst/>
              </a:prstGeom>
            </p:spPr>
          </p:pic>
        </mc:Fallback>
      </mc:AlternateContent>
    </p:spTree>
    <p:extLst>
      <p:ext uri="{BB962C8B-B14F-4D97-AF65-F5344CB8AC3E}">
        <p14:creationId xmlns:p14="http://schemas.microsoft.com/office/powerpoint/2010/main" val="20069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60B42A-1E18-B5D1-B67E-DC4808496F23}"/>
              </a:ext>
            </a:extLst>
          </p:cNvPr>
          <p:cNvSpPr>
            <a:spLocks noGrp="1"/>
          </p:cNvSpPr>
          <p:nvPr>
            <p:ph type="title"/>
          </p:nvPr>
        </p:nvSpPr>
        <p:spPr>
          <a:xfrm>
            <a:off x="6858000" y="-1"/>
            <a:ext cx="5334000" cy="6858000"/>
          </a:xfrm>
        </p:spPr>
        <p:txBody>
          <a:bodyPr>
            <a:normAutofit/>
          </a:bodyPr>
          <a:lstStyle/>
          <a:p>
            <a:r>
              <a:rPr lang="en-US" b="1" dirty="0"/>
              <a:t>What do you do if you are out of ideas?</a:t>
            </a:r>
          </a:p>
        </p:txBody>
      </p:sp>
      <p:pic>
        <p:nvPicPr>
          <p:cNvPr id="7" name="Picture 6" descr="A group of frogs in water&#10;&#10;Description automatically generated">
            <a:extLst>
              <a:ext uri="{FF2B5EF4-FFF2-40B4-BE49-F238E27FC236}">
                <a16:creationId xmlns:a16="http://schemas.microsoft.com/office/drawing/2014/main" id="{4105CD76-FF51-E8AE-4134-C7BD4378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0843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ight bulb with a tree inside&#10;&#10;Description automatically generated">
            <a:extLst>
              <a:ext uri="{FF2B5EF4-FFF2-40B4-BE49-F238E27FC236}">
                <a16:creationId xmlns:a16="http://schemas.microsoft.com/office/drawing/2014/main" id="{F39F5E3B-3382-0C50-29E6-47D3A08E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21" y="0"/>
            <a:ext cx="6864757" cy="6858000"/>
          </a:xfrm>
          <a:prstGeom prst="rect">
            <a:avLst/>
          </a:prstGeom>
        </p:spPr>
      </p:pic>
      <p:sp>
        <p:nvSpPr>
          <p:cNvPr id="5" name="Title 1">
            <a:extLst>
              <a:ext uri="{FF2B5EF4-FFF2-40B4-BE49-F238E27FC236}">
                <a16:creationId xmlns:a16="http://schemas.microsoft.com/office/drawing/2014/main" id="{3DFD0507-8F1F-74BB-6D7C-46F145E18075}"/>
              </a:ext>
            </a:extLst>
          </p:cNvPr>
          <p:cNvSpPr>
            <a:spLocks noGrp="1"/>
          </p:cNvSpPr>
          <p:nvPr>
            <p:ph type="title"/>
          </p:nvPr>
        </p:nvSpPr>
        <p:spPr>
          <a:xfrm>
            <a:off x="2461727" y="0"/>
            <a:ext cx="7268547" cy="1143000"/>
          </a:xfrm>
          <a:effectLst>
            <a:outerShdw blurRad="50800" dist="38100" dir="2700000" algn="tl" rotWithShape="0">
              <a:prstClr val="black">
                <a:alpha val="40000"/>
              </a:prstClr>
            </a:outerShdw>
          </a:effectLst>
        </p:spPr>
        <p:txBody>
          <a:bodyPr>
            <a:normAutofit fontScale="90000"/>
          </a:bodyPr>
          <a:lstStyle/>
          <a:p>
            <a:r>
              <a:rPr lang="en-US" b="1" dirty="0">
                <a:solidFill>
                  <a:schemeClr val="bg1"/>
                </a:solidFill>
              </a:rPr>
              <a:t>What do you do if you are out</a:t>
            </a:r>
            <a:br>
              <a:rPr lang="en-US" b="1" dirty="0">
                <a:solidFill>
                  <a:schemeClr val="bg1"/>
                </a:solidFill>
              </a:rPr>
            </a:br>
            <a:r>
              <a:rPr lang="en-US" b="1" dirty="0">
                <a:solidFill>
                  <a:schemeClr val="bg1"/>
                </a:solidFill>
              </a:rPr>
              <a:t>of ideas?</a:t>
            </a:r>
          </a:p>
        </p:txBody>
      </p:sp>
    </p:spTree>
    <p:extLst>
      <p:ext uri="{BB962C8B-B14F-4D97-AF65-F5344CB8AC3E}">
        <p14:creationId xmlns:p14="http://schemas.microsoft.com/office/powerpoint/2010/main" val="295618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colorful visualization of ideas - generated by Midjourney ">
            <a:extLst>
              <a:ext uri="{FF2B5EF4-FFF2-40B4-BE49-F238E27FC236}">
                <a16:creationId xmlns:a16="http://schemas.microsoft.com/office/drawing/2014/main" id="{59A0C4E2-4769-7F61-D1E4-508EF4BB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81" y="-1760"/>
            <a:ext cx="6873438" cy="6859760"/>
          </a:xfrm>
          <a:prstGeom prst="rect">
            <a:avLst/>
          </a:prstGeom>
        </p:spPr>
      </p:pic>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a:xfrm>
            <a:off x="0" y="-1761"/>
            <a:ext cx="2659281" cy="6859760"/>
          </a:xfrm>
          <a:effectLst>
            <a:outerShdw blurRad="50800" dist="38100" dir="2700000" algn="tl" rotWithShape="0">
              <a:prstClr val="black">
                <a:alpha val="40000"/>
              </a:prstClr>
            </a:outerShdw>
          </a:effectLst>
        </p:spPr>
        <p:txBody>
          <a:bodyPr>
            <a:normAutofit/>
          </a:bodyPr>
          <a:lstStyle/>
          <a:p>
            <a:r>
              <a:rPr lang="en-US" b="1" dirty="0"/>
              <a:t>You try and </a:t>
            </a:r>
            <a:r>
              <a:rPr lang="en-US" b="1" dirty="0">
                <a:solidFill>
                  <a:prstClr val="black"/>
                </a:solidFill>
              </a:rPr>
              <a:t>think</a:t>
            </a:r>
            <a:endParaRPr lang="en-US" b="1" dirty="0"/>
          </a:p>
        </p:txBody>
      </p:sp>
      <p:sp>
        <p:nvSpPr>
          <p:cNvPr id="6" name="TextBox 5">
            <a:extLst>
              <a:ext uri="{FF2B5EF4-FFF2-40B4-BE49-F238E27FC236}">
                <a16:creationId xmlns:a16="http://schemas.microsoft.com/office/drawing/2014/main" id="{38DC152E-23AB-BB46-2120-E215B7321BD7}"/>
              </a:ext>
            </a:extLst>
          </p:cNvPr>
          <p:cNvSpPr txBox="1"/>
          <p:nvPr/>
        </p:nvSpPr>
        <p:spPr>
          <a:xfrm>
            <a:off x="9532719" y="2705725"/>
            <a:ext cx="2659281" cy="1446550"/>
          </a:xfrm>
          <a:prstGeom prst="rect">
            <a:avLst/>
          </a:prstGeom>
          <a:noFill/>
          <a:effectLst>
            <a:outerShdw blurRad="50800" dist="38100" dir="2700000" algn="tl" rotWithShape="0">
              <a:prstClr val="black">
                <a:alpha val="40000"/>
              </a:prstClr>
            </a:outerShdw>
          </a:effectLst>
        </p:spPr>
        <p:txBody>
          <a:bodyPr wrap="square" anchor="ctr">
            <a:spAutoFit/>
          </a:bodyPr>
          <a:lstStyle/>
          <a:p>
            <a:pPr algn="ctr"/>
            <a:r>
              <a:rPr kumimoji="0" lang="en-US" sz="4400" b="1" i="0" u="none" strike="noStrike" kern="1200" cap="none" spc="0" normalizeH="0" baseline="0" noProof="0" dirty="0">
                <a:ln>
                  <a:noFill/>
                </a:ln>
                <a:solidFill>
                  <a:prstClr val="black"/>
                </a:solidFill>
                <a:effectLst/>
                <a:uLnTx/>
                <a:uFillTx/>
                <a:latin typeface="Times New Roman"/>
                <a:ea typeface="+mj-ea"/>
                <a:cs typeface="+mj-cs"/>
              </a:rPr>
              <a:t>outside the box</a:t>
            </a:r>
            <a:endParaRPr lang="en-US" dirty="0"/>
          </a:p>
        </p:txBody>
      </p:sp>
    </p:spTree>
    <p:extLst>
      <p:ext uri="{BB962C8B-B14F-4D97-AF65-F5344CB8AC3E}">
        <p14:creationId xmlns:p14="http://schemas.microsoft.com/office/powerpoint/2010/main" val="84818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63950E-A623-2815-31A9-62925561956B}"/>
              </a:ext>
            </a:extLst>
          </p:cNvPr>
          <p:cNvSpPr txBox="1"/>
          <p:nvPr/>
        </p:nvSpPr>
        <p:spPr>
          <a:xfrm>
            <a:off x="3629" y="2028617"/>
            <a:ext cx="12184747" cy="280076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8800" dirty="0"/>
              <a:t>And </a:t>
            </a:r>
            <a:r>
              <a:rPr lang="en-US" sz="8800" i="1" dirty="0"/>
              <a:t>then</a:t>
            </a:r>
            <a:r>
              <a:rPr lang="en-US" sz="8800" dirty="0"/>
              <a:t> seek to ask more</a:t>
            </a:r>
            <a:br>
              <a:rPr lang="en-US" sz="8800" dirty="0"/>
            </a:br>
            <a:r>
              <a:rPr lang="en-US" sz="8800" dirty="0">
                <a:solidFill>
                  <a:srgbClr val="C00000"/>
                </a:solidFill>
                <a:latin typeface="Artifakt Element Heavy" panose="020B0B03050000020004" pitchFamily="34" charset="0"/>
                <a:ea typeface="Artifakt Element Heavy" panose="020B0B03050000020004" pitchFamily="34" charset="0"/>
              </a:rPr>
              <a:t>questions</a:t>
            </a:r>
          </a:p>
        </p:txBody>
      </p:sp>
    </p:spTree>
    <p:extLst>
      <p:ext uri="{BB962C8B-B14F-4D97-AF65-F5344CB8AC3E}">
        <p14:creationId xmlns:p14="http://schemas.microsoft.com/office/powerpoint/2010/main" val="196098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normAutofit/>
          </a:bodyPr>
          <a:lstStyle/>
          <a:p>
            <a:r>
              <a:rPr lang="en-US" b="1" dirty="0"/>
              <a:t>Ways of thinking outside the box</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a:xfrm>
            <a:off x="609600" y="1333147"/>
            <a:ext cx="10972800" cy="4921207"/>
          </a:xfrm>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of thinking of new ideas that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946636"/>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946638"/>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938094"/>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946637"/>
            <a:ext cx="914400" cy="914400"/>
          </a:xfrm>
          <a:prstGeom prst="rect">
            <a:avLst/>
          </a:prstGeom>
        </p:spPr>
      </p:pic>
    </p:spTree>
    <p:extLst>
      <p:ext uri="{BB962C8B-B14F-4D97-AF65-F5344CB8AC3E}">
        <p14:creationId xmlns:p14="http://schemas.microsoft.com/office/powerpoint/2010/main" val="23423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37E71-E2C5-1961-F288-9CA86036D2DF}"/>
              </a:ext>
            </a:extLst>
          </p:cNvPr>
          <p:cNvSpPr>
            <a:spLocks noGrp="1"/>
          </p:cNvSpPr>
          <p:nvPr>
            <p:ph type="title"/>
          </p:nvPr>
        </p:nvSpPr>
        <p:spPr/>
        <p:txBody>
          <a:bodyPr/>
          <a:lstStyle/>
          <a:p>
            <a:r>
              <a:rPr lang="en-US" dirty="0"/>
              <a:t>Problem/Solution vs. Idea/Ideation</a:t>
            </a:r>
          </a:p>
        </p:txBody>
      </p:sp>
      <p:sp>
        <p:nvSpPr>
          <p:cNvPr id="4" name="Content Placeholder 3">
            <a:extLst>
              <a:ext uri="{FF2B5EF4-FFF2-40B4-BE49-F238E27FC236}">
                <a16:creationId xmlns:a16="http://schemas.microsoft.com/office/drawing/2014/main" id="{B6A7E74E-8430-B752-E764-1A79A1E01953}"/>
              </a:ext>
            </a:extLst>
          </p:cNvPr>
          <p:cNvSpPr>
            <a:spLocks noGrp="1"/>
          </p:cNvSpPr>
          <p:nvPr>
            <p:ph sz="half" idx="1"/>
          </p:nvPr>
        </p:nvSpPr>
        <p:spPr/>
        <p:txBody>
          <a:bodyPr/>
          <a:lstStyle/>
          <a:p>
            <a:pPr marL="0" indent="0" algn="ctr">
              <a:buNone/>
            </a:pPr>
            <a:r>
              <a:rPr lang="en-US" dirty="0"/>
              <a:t>Problem/Solution</a:t>
            </a:r>
          </a:p>
          <a:p>
            <a:r>
              <a:rPr lang="en-US" dirty="0"/>
              <a:t>You know there is a problem, so you know there is a need</a:t>
            </a:r>
          </a:p>
          <a:p>
            <a:r>
              <a:rPr lang="en-US" dirty="0"/>
              <a:t>If there are people who already have had this problem, likely there are already solutions for it</a:t>
            </a:r>
          </a:p>
          <a:p>
            <a:endParaRPr lang="en-US" dirty="0"/>
          </a:p>
        </p:txBody>
      </p:sp>
      <p:sp>
        <p:nvSpPr>
          <p:cNvPr id="5" name="Content Placeholder 4">
            <a:extLst>
              <a:ext uri="{FF2B5EF4-FFF2-40B4-BE49-F238E27FC236}">
                <a16:creationId xmlns:a16="http://schemas.microsoft.com/office/drawing/2014/main" id="{1B04C8D2-66EB-9550-363F-D86D3D5F2537}"/>
              </a:ext>
            </a:extLst>
          </p:cNvPr>
          <p:cNvSpPr>
            <a:spLocks noGrp="1"/>
          </p:cNvSpPr>
          <p:nvPr>
            <p:ph sz="half" idx="2"/>
          </p:nvPr>
        </p:nvSpPr>
        <p:spPr/>
        <p:txBody>
          <a:bodyPr/>
          <a:lstStyle/>
          <a:p>
            <a:pPr marL="0" indent="0" algn="ctr">
              <a:buNone/>
            </a:pPr>
            <a:r>
              <a:rPr lang="en-US" dirty="0"/>
              <a:t>Idea/Ideation</a:t>
            </a:r>
          </a:p>
          <a:p>
            <a:r>
              <a:rPr lang="en-US" dirty="0"/>
              <a:t>You just had an awesome idea, but are there people who need it?</a:t>
            </a:r>
          </a:p>
          <a:p>
            <a:r>
              <a:rPr lang="en-US" dirty="0"/>
              <a:t>Has anyone else already had this idea?</a:t>
            </a:r>
          </a:p>
        </p:txBody>
      </p:sp>
    </p:spTree>
    <p:extLst>
      <p:ext uri="{BB962C8B-B14F-4D97-AF65-F5344CB8AC3E}">
        <p14:creationId xmlns:p14="http://schemas.microsoft.com/office/powerpoint/2010/main" val="3726181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32C8-32F0-04CF-8E6C-35A91DF18F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74" y="174553"/>
            <a:ext cx="12192000" cy="5180123"/>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2363534" y="139931"/>
            <a:ext cx="4942380" cy="646331"/>
          </a:xfrm>
          <a:prstGeom prst="rect">
            <a:avLst/>
          </a:prstGeom>
          <a:noFill/>
        </p:spPr>
        <p:txBody>
          <a:bodyPr wrap="none" rtlCol="0">
            <a:spAutoFit/>
          </a:bodyPr>
          <a:lstStyle/>
          <a:p>
            <a:pPr algn="ctr"/>
            <a:r>
              <a:rPr lang="en-US" sz="3600" dirty="0"/>
              <a:t>Some examples and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999" y="4423579"/>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452850" y="6270426"/>
            <a:ext cx="1787733" cy="587574"/>
          </a:xfrm>
          <a:prstGeom prst="rect">
            <a:avLst/>
          </a:prstGeom>
          <a:noFill/>
        </p:spPr>
        <p:txBody>
          <a:bodyPr wrap="none" rtlCol="0">
            <a:spAutoFit/>
          </a:bodyPr>
          <a:lstStyle/>
          <a:p>
            <a:pPr algn="ctr"/>
            <a:r>
              <a:rPr lang="en-US" dirty="0"/>
              <a:t>A QR code to the</a:t>
            </a:r>
          </a:p>
          <a:p>
            <a:pPr algn="ctr"/>
            <a:r>
              <a:rPr lang="en-US" dirty="0"/>
              <a:t>Google doc</a:t>
            </a:r>
          </a:p>
        </p:txBody>
      </p:sp>
      <p:sp>
        <p:nvSpPr>
          <p:cNvPr id="4" name="TextBox 3">
            <a:extLst>
              <a:ext uri="{FF2B5EF4-FFF2-40B4-BE49-F238E27FC236}">
                <a16:creationId xmlns:a16="http://schemas.microsoft.com/office/drawing/2014/main" id="{785B3BA1-7F5A-AAF0-2739-09C348F54251}"/>
              </a:ext>
            </a:extLst>
          </p:cNvPr>
          <p:cNvSpPr txBox="1"/>
          <p:nvPr/>
        </p:nvSpPr>
        <p:spPr>
          <a:xfrm>
            <a:off x="2914650" y="5043752"/>
            <a:ext cx="6118788" cy="954107"/>
          </a:xfrm>
          <a:prstGeom prst="rect">
            <a:avLst/>
          </a:prstGeom>
          <a:noFill/>
        </p:spPr>
        <p:txBody>
          <a:bodyPr wrap="square">
            <a:spAutoFit/>
          </a:bodyPr>
          <a:lstStyle/>
          <a:p>
            <a:r>
              <a:rPr lang="en-US" sz="2800" dirty="0"/>
              <a:t>Go to: </a:t>
            </a:r>
          </a:p>
          <a:p>
            <a:r>
              <a:rPr lang="en-US" sz="2800" dirty="0">
                <a:hlinkClick r:id="rId5"/>
              </a:rPr>
              <a:t>https://otherrealm.org/class2ideas</a:t>
            </a:r>
            <a:r>
              <a:rPr lang="en-US" sz="2800" dirty="0"/>
              <a:t> </a:t>
            </a:r>
          </a:p>
        </p:txBody>
      </p:sp>
    </p:spTree>
    <p:extLst>
      <p:ext uri="{BB962C8B-B14F-4D97-AF65-F5344CB8AC3E}">
        <p14:creationId xmlns:p14="http://schemas.microsoft.com/office/powerpoint/2010/main" val="1093111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b="1"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 (how affective an idea is)</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 (how many people will benefit)</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b="1"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a:t>
            </a:r>
            <a:r>
              <a:rPr lang="en-US"/>
              <a:t>solutions on </a:t>
            </a:r>
            <a:r>
              <a:rPr lang="en-US" dirty="0"/>
              <a:t>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a:effectLst>
            <a:outerShdw blurRad="50800" dist="38100" dir="2700000" algn="tl" rotWithShape="0">
              <a:prstClr val="black">
                <a:alpha val="40000"/>
              </a:prstClr>
            </a:outerShdw>
          </a:effectLst>
        </p:spPr>
        <p:txBody>
          <a:bodyPr>
            <a:noAutofit/>
          </a:bodyPr>
          <a:lstStyle/>
          <a:p>
            <a:r>
              <a:rPr lang="en-US" sz="5400" b="1" dirty="0"/>
              <a:t>Assessing </a:t>
            </a:r>
            <a:r>
              <a:rPr lang="en-US" sz="5400" b="1" dirty="0">
                <a:solidFill>
                  <a:srgbClr val="901616"/>
                </a:solidFill>
              </a:rPr>
              <a:t>ideas</a:t>
            </a:r>
            <a:r>
              <a:rPr lang="en-US" b="1" dirty="0"/>
              <a:t>: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C0C4-429D-577F-62C6-6C5205B475FE}"/>
              </a:ext>
            </a:extLst>
          </p:cNvPr>
          <p:cNvSpPr>
            <a:spLocks noGrp="1"/>
          </p:cNvSpPr>
          <p:nvPr>
            <p:ph type="title"/>
          </p:nvPr>
        </p:nvSpPr>
        <p:spPr>
          <a:xfrm>
            <a:off x="609600" y="2857500"/>
            <a:ext cx="10972800" cy="1143000"/>
          </a:xfrm>
          <a:effectLst>
            <a:outerShdw blurRad="50800" dist="38100" dir="2700000" algn="tl" rotWithShape="0">
              <a:prstClr val="black">
                <a:alpha val="40000"/>
              </a:prstClr>
            </a:outerShdw>
          </a:effectLst>
        </p:spPr>
        <p:txBody>
          <a:bodyPr>
            <a:noAutofit/>
          </a:bodyPr>
          <a:lstStyle/>
          <a:p>
            <a:r>
              <a:rPr lang="en-US" sz="9600" dirty="0"/>
              <a:t>Engineering and Science are All About Thinking of </a:t>
            </a:r>
            <a:r>
              <a:rPr lang="en-US" sz="9600" b="1" dirty="0">
                <a:solidFill>
                  <a:srgbClr val="901616"/>
                </a:solidFill>
              </a:rPr>
              <a:t>New</a:t>
            </a:r>
            <a:r>
              <a:rPr lang="en-US" sz="9600" dirty="0"/>
              <a:t> Ideas</a:t>
            </a:r>
          </a:p>
        </p:txBody>
      </p:sp>
    </p:spTree>
    <p:extLst>
      <p:ext uri="{BB962C8B-B14F-4D97-AF65-F5344CB8AC3E}">
        <p14:creationId xmlns:p14="http://schemas.microsoft.com/office/powerpoint/2010/main" val="35636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55000" lnSpcReduction="20000"/>
          </a:bodyPr>
          <a:lstStyle/>
          <a:p>
            <a:pPr marL="0" indent="0" algn="ctr">
              <a:buNone/>
            </a:pPr>
            <a:r>
              <a:rPr lang="en-US" sz="44800" b="1" dirty="0">
                <a:sym typeface="Wingdings" panose="05000000000000000000" pitchFamily="2" charset="2"/>
              </a:rPr>
              <a:t>   💡</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But it is Important to First Identify the Problems</a:t>
            </a:r>
          </a:p>
        </p:txBody>
      </p:sp>
      <p:pic>
        <p:nvPicPr>
          <p:cNvPr id="3" name="Picture 2" descr="Hedge maze">
            <a:extLst>
              <a:ext uri="{FF2B5EF4-FFF2-40B4-BE49-F238E27FC236}">
                <a16:creationId xmlns:a16="http://schemas.microsoft.com/office/drawing/2014/main" id="{2B069E2A-4C15-FF99-57BC-DA4BCF8023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7859" y="2432525"/>
            <a:ext cx="2994543" cy="1992950"/>
          </a:xfrm>
          <a:prstGeom prst="rect">
            <a:avLst/>
          </a:prstGeom>
        </p:spPr>
      </p:pic>
      <p:sp>
        <p:nvSpPr>
          <p:cNvPr id="9" name="TextBox 8">
            <a:extLst>
              <a:ext uri="{FF2B5EF4-FFF2-40B4-BE49-F238E27FC236}">
                <a16:creationId xmlns:a16="http://schemas.microsoft.com/office/drawing/2014/main" id="{C5FA7167-88C9-4808-0018-36812EBAD5F2}"/>
              </a:ext>
            </a:extLst>
          </p:cNvPr>
          <p:cNvSpPr txBox="1"/>
          <p:nvPr/>
        </p:nvSpPr>
        <p:spPr>
          <a:xfrm>
            <a:off x="3087806" y="5899525"/>
            <a:ext cx="6016391" cy="830997"/>
          </a:xfrm>
          <a:prstGeom prst="rect">
            <a:avLst/>
          </a:prstGeom>
          <a:noFill/>
        </p:spPr>
        <p:txBody>
          <a:bodyPr wrap="none" rtlCol="0">
            <a:spAutoFit/>
          </a:bodyPr>
          <a:lstStyle/>
          <a:p>
            <a:pPr algn="ctr"/>
            <a:r>
              <a:rPr lang="en-US" sz="4800" b="1" dirty="0"/>
              <a:t>Which need new ideas</a:t>
            </a:r>
          </a:p>
        </p:txBody>
      </p:sp>
    </p:spTree>
    <p:extLst>
      <p:ext uri="{BB962C8B-B14F-4D97-AF65-F5344CB8AC3E}">
        <p14:creationId xmlns:p14="http://schemas.microsoft.com/office/powerpoint/2010/main" val="262878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t>?</a:t>
            </a:r>
            <a:r>
              <a:rPr lang="en-US" sz="44800" b="1" dirty="0">
                <a:sym typeface="Wingdings" panose="05000000000000000000" pitchFamily="2" charset="2"/>
              </a:rPr>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And then ask questions</a:t>
            </a:r>
          </a:p>
        </p:txBody>
      </p:sp>
      <p:sp>
        <p:nvSpPr>
          <p:cNvPr id="3" name="TextBox 2">
            <a:extLst>
              <a:ext uri="{FF2B5EF4-FFF2-40B4-BE49-F238E27FC236}">
                <a16:creationId xmlns:a16="http://schemas.microsoft.com/office/drawing/2014/main" id="{3E246018-A10A-B42D-49C2-9907BA75EDC2}"/>
              </a:ext>
            </a:extLst>
          </p:cNvPr>
          <p:cNvSpPr txBox="1"/>
          <p:nvPr/>
        </p:nvSpPr>
        <p:spPr>
          <a:xfrm>
            <a:off x="1559694" y="5808569"/>
            <a:ext cx="9072613" cy="923330"/>
          </a:xfrm>
          <a:prstGeom prst="rect">
            <a:avLst/>
          </a:prstGeom>
          <a:noFill/>
        </p:spPr>
        <p:txBody>
          <a:bodyPr wrap="none" rtlCol="0">
            <a:spAutoFit/>
          </a:bodyPr>
          <a:lstStyle/>
          <a:p>
            <a:pPr algn="ctr"/>
            <a:r>
              <a:rPr lang="en-US" sz="5400" b="1" dirty="0"/>
              <a:t>To validate their effectiveness </a:t>
            </a:r>
          </a:p>
        </p:txBody>
      </p:sp>
    </p:spTree>
    <p:extLst>
      <p:ext uri="{BB962C8B-B14F-4D97-AF65-F5344CB8AC3E}">
        <p14:creationId xmlns:p14="http://schemas.microsoft.com/office/powerpoint/2010/main" val="415471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ln>
            <a:solidFill>
              <a:schemeClr val="bg1"/>
            </a:solidFill>
          </a:ln>
          <a:effectLst/>
        </p:spPr>
        <p:txBody>
          <a:bodyPr>
            <a:normAutofit fontScale="62500" lnSpcReduction="20000"/>
          </a:bodyPr>
          <a:lstStyle/>
          <a:p>
            <a:pPr marL="0" indent="0" algn="ctr">
              <a:buNone/>
            </a:pPr>
            <a:r>
              <a:rPr lang="en-US" sz="44800" b="1" dirty="0">
                <a:sym typeface="Wingdings" panose="05000000000000000000" pitchFamily="2" charset="2"/>
              </a:rPr>
              <a:t>💡</a:t>
            </a:r>
            <a:r>
              <a:rPr lang="en-US" sz="44800" b="1" dirty="0">
                <a:solidFill>
                  <a:schemeClr val="bg1"/>
                </a:solidFill>
                <a:sym typeface="Wingdings" panose="05000000000000000000" pitchFamily="2" charset="2"/>
              </a:rPr>
              <a:t>___</a:t>
            </a:r>
            <a:endParaRPr lang="en-US" sz="15000" b="1" dirty="0">
              <a:solidFill>
                <a:schemeClr val="bg1"/>
              </a:solidFill>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Don’t try and generate solutions and then go in search of a problem</a:t>
            </a:r>
          </a:p>
        </p:txBody>
      </p:sp>
      <p:sp>
        <p:nvSpPr>
          <p:cNvPr id="3" name="TextBox 2">
            <a:extLst>
              <a:ext uri="{FF2B5EF4-FFF2-40B4-BE49-F238E27FC236}">
                <a16:creationId xmlns:a16="http://schemas.microsoft.com/office/drawing/2014/main" id="{DDE6DCA7-F573-A368-6188-9C1AC5775A09}"/>
              </a:ext>
            </a:extLst>
          </p:cNvPr>
          <p:cNvSpPr txBox="1"/>
          <p:nvPr/>
        </p:nvSpPr>
        <p:spPr>
          <a:xfrm>
            <a:off x="4833571" y="2875002"/>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4" name="TextBox 3">
            <a:extLst>
              <a:ext uri="{FF2B5EF4-FFF2-40B4-BE49-F238E27FC236}">
                <a16:creationId xmlns:a16="http://schemas.microsoft.com/office/drawing/2014/main" id="{8B354580-5BBF-A91F-4E8F-9A0744C1FF06}"/>
              </a:ext>
            </a:extLst>
          </p:cNvPr>
          <p:cNvSpPr txBox="1"/>
          <p:nvPr/>
        </p:nvSpPr>
        <p:spPr>
          <a:xfrm rot="18808350">
            <a:off x="5615720" y="2726619"/>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5" name="TextBox 4">
            <a:extLst>
              <a:ext uri="{FF2B5EF4-FFF2-40B4-BE49-F238E27FC236}">
                <a16:creationId xmlns:a16="http://schemas.microsoft.com/office/drawing/2014/main" id="{7B9BC3A5-4D2C-F4C4-DA57-3D1E9EFCE75A}"/>
              </a:ext>
            </a:extLst>
          </p:cNvPr>
          <p:cNvSpPr txBox="1"/>
          <p:nvPr/>
        </p:nvSpPr>
        <p:spPr>
          <a:xfrm rot="17728342">
            <a:off x="6147485" y="2054765"/>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6" name="TextBox 5">
            <a:extLst>
              <a:ext uri="{FF2B5EF4-FFF2-40B4-BE49-F238E27FC236}">
                <a16:creationId xmlns:a16="http://schemas.microsoft.com/office/drawing/2014/main" id="{64958D03-3B7C-ADD8-A2C1-DEBF8D3373C5}"/>
              </a:ext>
            </a:extLst>
          </p:cNvPr>
          <p:cNvSpPr txBox="1"/>
          <p:nvPr/>
        </p:nvSpPr>
        <p:spPr>
          <a:xfrm>
            <a:off x="6627765" y="1500767"/>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7" name="TextBox 6">
            <a:extLst>
              <a:ext uri="{FF2B5EF4-FFF2-40B4-BE49-F238E27FC236}">
                <a16:creationId xmlns:a16="http://schemas.microsoft.com/office/drawing/2014/main" id="{48B1DB8E-DA21-5196-84A2-488B01C7D380}"/>
              </a:ext>
            </a:extLst>
          </p:cNvPr>
          <p:cNvSpPr txBox="1"/>
          <p:nvPr/>
        </p:nvSpPr>
        <p:spPr>
          <a:xfrm rot="3009963">
            <a:off x="7360832" y="183380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9" name="TextBox 8">
            <a:extLst>
              <a:ext uri="{FF2B5EF4-FFF2-40B4-BE49-F238E27FC236}">
                <a16:creationId xmlns:a16="http://schemas.microsoft.com/office/drawing/2014/main" id="{A0686D31-D8CC-A7F3-6AA6-6BE5131772A9}"/>
              </a:ext>
            </a:extLst>
          </p:cNvPr>
          <p:cNvSpPr txBox="1"/>
          <p:nvPr/>
        </p:nvSpPr>
        <p:spPr>
          <a:xfrm rot="3509001">
            <a:off x="8107737" y="4169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0" name="TextBox 9">
            <a:extLst>
              <a:ext uri="{FF2B5EF4-FFF2-40B4-BE49-F238E27FC236}">
                <a16:creationId xmlns:a16="http://schemas.microsoft.com/office/drawing/2014/main" id="{777F6329-B37B-3917-730A-EB01C245F048}"/>
              </a:ext>
            </a:extLst>
          </p:cNvPr>
          <p:cNvSpPr txBox="1"/>
          <p:nvPr/>
        </p:nvSpPr>
        <p:spPr>
          <a:xfrm rot="6615896">
            <a:off x="7992277" y="329845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1" name="TextBox 10">
            <a:extLst>
              <a:ext uri="{FF2B5EF4-FFF2-40B4-BE49-F238E27FC236}">
                <a16:creationId xmlns:a16="http://schemas.microsoft.com/office/drawing/2014/main" id="{D8AE576A-5C29-7FAC-29BD-4DCCCA5E89FB}"/>
              </a:ext>
            </a:extLst>
          </p:cNvPr>
          <p:cNvSpPr txBox="1"/>
          <p:nvPr/>
        </p:nvSpPr>
        <p:spPr>
          <a:xfrm rot="4332913">
            <a:off x="7893189" y="247340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2" name="TextBox 11">
            <a:extLst>
              <a:ext uri="{FF2B5EF4-FFF2-40B4-BE49-F238E27FC236}">
                <a16:creationId xmlns:a16="http://schemas.microsoft.com/office/drawing/2014/main" id="{B5B8104A-B6EF-C7A1-3F99-EF91EB2A7FD0}"/>
              </a:ext>
            </a:extLst>
          </p:cNvPr>
          <p:cNvSpPr txBox="1"/>
          <p:nvPr/>
        </p:nvSpPr>
        <p:spPr>
          <a:xfrm rot="16200000">
            <a:off x="10186725" y="279987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4" name="TextBox 13">
            <a:extLst>
              <a:ext uri="{FF2B5EF4-FFF2-40B4-BE49-F238E27FC236}">
                <a16:creationId xmlns:a16="http://schemas.microsoft.com/office/drawing/2014/main" id="{62F8D766-DA27-1361-1A33-4803C70628D0}"/>
              </a:ext>
            </a:extLst>
          </p:cNvPr>
          <p:cNvSpPr txBox="1"/>
          <p:nvPr/>
        </p:nvSpPr>
        <p:spPr>
          <a:xfrm rot="17294045">
            <a:off x="9990545" y="3624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5" name="TextBox 14">
            <a:extLst>
              <a:ext uri="{FF2B5EF4-FFF2-40B4-BE49-F238E27FC236}">
                <a16:creationId xmlns:a16="http://schemas.microsoft.com/office/drawing/2014/main" id="{61B9F09D-6222-3503-6021-F80A3409AD8B}"/>
              </a:ext>
            </a:extLst>
          </p:cNvPr>
          <p:cNvSpPr txBox="1"/>
          <p:nvPr/>
        </p:nvSpPr>
        <p:spPr>
          <a:xfrm rot="19222199">
            <a:off x="9508630" y="431441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6" name="TextBox 15">
            <a:extLst>
              <a:ext uri="{FF2B5EF4-FFF2-40B4-BE49-F238E27FC236}">
                <a16:creationId xmlns:a16="http://schemas.microsoft.com/office/drawing/2014/main" id="{7C94E657-1DDD-BBF4-4AD9-10C97A940ABD}"/>
              </a:ext>
            </a:extLst>
          </p:cNvPr>
          <p:cNvSpPr txBox="1"/>
          <p:nvPr/>
        </p:nvSpPr>
        <p:spPr>
          <a:xfrm>
            <a:off x="8757871" y="462735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7" name="TextBox 16">
            <a:extLst>
              <a:ext uri="{FF2B5EF4-FFF2-40B4-BE49-F238E27FC236}">
                <a16:creationId xmlns:a16="http://schemas.microsoft.com/office/drawing/2014/main" id="{BB201299-2B3E-4826-A043-9E391975963F}"/>
              </a:ext>
            </a:extLst>
          </p:cNvPr>
          <p:cNvSpPr txBox="1"/>
          <p:nvPr/>
        </p:nvSpPr>
        <p:spPr>
          <a:xfrm>
            <a:off x="9749789" y="1838129"/>
            <a:ext cx="287258" cy="369332"/>
          </a:xfrm>
          <a:prstGeom prst="rect">
            <a:avLst/>
          </a:prstGeom>
          <a:noFill/>
        </p:spPr>
        <p:txBody>
          <a:bodyPr wrap="none" rtlCol="0">
            <a:spAutoFit/>
          </a:bodyPr>
          <a:lstStyle/>
          <a:p>
            <a:r>
              <a:rPr lang="en-US" dirty="0">
                <a:solidFill>
                  <a:schemeClr val="tx2"/>
                </a:solidFill>
              </a:rPr>
              <a:t>?</a:t>
            </a:r>
          </a:p>
        </p:txBody>
      </p:sp>
      <p:sp>
        <p:nvSpPr>
          <p:cNvPr id="18" name="TextBox 17">
            <a:extLst>
              <a:ext uri="{FF2B5EF4-FFF2-40B4-BE49-F238E27FC236}">
                <a16:creationId xmlns:a16="http://schemas.microsoft.com/office/drawing/2014/main" id="{7C127C50-2A6B-F9D3-3B6F-48D753904BEE}"/>
              </a:ext>
            </a:extLst>
          </p:cNvPr>
          <p:cNvSpPr txBox="1"/>
          <p:nvPr/>
        </p:nvSpPr>
        <p:spPr>
          <a:xfrm>
            <a:off x="10037047" y="1746638"/>
            <a:ext cx="28725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DFEC0E7B-3795-015F-F06D-D8D13244CFD2}"/>
              </a:ext>
            </a:extLst>
          </p:cNvPr>
          <p:cNvSpPr txBox="1"/>
          <p:nvPr/>
        </p:nvSpPr>
        <p:spPr>
          <a:xfrm>
            <a:off x="9926442" y="2078837"/>
            <a:ext cx="287258"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B1BF7363-549B-AA17-E183-A22D6F5B8C96}"/>
              </a:ext>
            </a:extLst>
          </p:cNvPr>
          <p:cNvSpPr txBox="1"/>
          <p:nvPr/>
        </p:nvSpPr>
        <p:spPr>
          <a:xfrm>
            <a:off x="10274779" y="1966511"/>
            <a:ext cx="287258"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D72FB926-090D-A6B4-044E-28BAFC4285AA}"/>
              </a:ext>
            </a:extLst>
          </p:cNvPr>
          <p:cNvSpPr txBox="1"/>
          <p:nvPr/>
        </p:nvSpPr>
        <p:spPr>
          <a:xfrm>
            <a:off x="10217416" y="2418324"/>
            <a:ext cx="28725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007F1174-09DB-2933-DAB6-2C15C8E9F6A0}"/>
              </a:ext>
            </a:extLst>
          </p:cNvPr>
          <p:cNvSpPr txBox="1"/>
          <p:nvPr/>
        </p:nvSpPr>
        <p:spPr>
          <a:xfrm>
            <a:off x="10437867" y="1595050"/>
            <a:ext cx="28725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792685D9-EEDA-3699-3514-3016F072CE05}"/>
              </a:ext>
            </a:extLst>
          </p:cNvPr>
          <p:cNvSpPr txBox="1"/>
          <p:nvPr/>
        </p:nvSpPr>
        <p:spPr>
          <a:xfrm>
            <a:off x="10547228" y="2083156"/>
            <a:ext cx="287258" cy="369332"/>
          </a:xfrm>
          <a:prstGeom prst="rect">
            <a:avLst/>
          </a:prstGeom>
          <a:noFill/>
        </p:spPr>
        <p:txBody>
          <a:bodyPr wrap="none" rtlCol="0">
            <a:spAutoFit/>
          </a:bodyPr>
          <a:lstStyle/>
          <a:p>
            <a:r>
              <a:rPr lang="en-US" dirty="0">
                <a:solidFill>
                  <a:srgbClr val="00B050"/>
                </a:solidFill>
              </a:rPr>
              <a:t>?</a:t>
            </a:r>
          </a:p>
        </p:txBody>
      </p:sp>
      <p:sp>
        <p:nvSpPr>
          <p:cNvPr id="24" name="TextBox 23">
            <a:extLst>
              <a:ext uri="{FF2B5EF4-FFF2-40B4-BE49-F238E27FC236}">
                <a16:creationId xmlns:a16="http://schemas.microsoft.com/office/drawing/2014/main" id="{4CBAF492-C85B-E089-43EF-2F30CFD4FE11}"/>
              </a:ext>
            </a:extLst>
          </p:cNvPr>
          <p:cNvSpPr txBox="1"/>
          <p:nvPr/>
        </p:nvSpPr>
        <p:spPr>
          <a:xfrm>
            <a:off x="9923485" y="1424007"/>
            <a:ext cx="28725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98DB657E-492F-3725-3713-6E2296EF6531}"/>
              </a:ext>
            </a:extLst>
          </p:cNvPr>
          <p:cNvSpPr txBox="1"/>
          <p:nvPr/>
        </p:nvSpPr>
        <p:spPr>
          <a:xfrm>
            <a:off x="10756279" y="2448169"/>
            <a:ext cx="287258" cy="369332"/>
          </a:xfrm>
          <a:prstGeom prst="rect">
            <a:avLst/>
          </a:prstGeom>
          <a:noFill/>
        </p:spPr>
        <p:txBody>
          <a:bodyPr wrap="none" rtlCol="0">
            <a:spAutoFit/>
          </a:bodyPr>
          <a:lstStyle/>
          <a:p>
            <a:r>
              <a:rPr lang="en-US" dirty="0"/>
              <a:t>?</a:t>
            </a:r>
          </a:p>
        </p:txBody>
      </p:sp>
      <p:sp>
        <p:nvSpPr>
          <p:cNvPr id="26" name="TextBox 25">
            <a:extLst>
              <a:ext uri="{FF2B5EF4-FFF2-40B4-BE49-F238E27FC236}">
                <a16:creationId xmlns:a16="http://schemas.microsoft.com/office/drawing/2014/main" id="{ED757812-F14F-5913-6B2F-DFF2FD0F28C0}"/>
              </a:ext>
            </a:extLst>
          </p:cNvPr>
          <p:cNvSpPr txBox="1"/>
          <p:nvPr/>
        </p:nvSpPr>
        <p:spPr>
          <a:xfrm>
            <a:off x="11003656" y="1914290"/>
            <a:ext cx="287258"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377EBCE-7F9F-3C79-1B10-445CB9B33627}"/>
              </a:ext>
            </a:extLst>
          </p:cNvPr>
          <p:cNvSpPr txBox="1"/>
          <p:nvPr/>
        </p:nvSpPr>
        <p:spPr>
          <a:xfrm>
            <a:off x="10808620" y="1389144"/>
            <a:ext cx="287258" cy="369332"/>
          </a:xfrm>
          <a:prstGeom prst="rect">
            <a:avLst/>
          </a:prstGeom>
          <a:noFill/>
        </p:spPr>
        <p:txBody>
          <a:bodyPr wrap="none" rtlCol="0">
            <a:spAutoFit/>
          </a:bodyPr>
          <a:lstStyle/>
          <a:p>
            <a:r>
              <a:rPr lang="en-US" dirty="0">
                <a:solidFill>
                  <a:srgbClr val="C00000"/>
                </a:solidFill>
              </a:rPr>
              <a:t>?</a:t>
            </a:r>
          </a:p>
        </p:txBody>
      </p:sp>
      <p:sp>
        <p:nvSpPr>
          <p:cNvPr id="28" name="TextBox 27">
            <a:extLst>
              <a:ext uri="{FF2B5EF4-FFF2-40B4-BE49-F238E27FC236}">
                <a16:creationId xmlns:a16="http://schemas.microsoft.com/office/drawing/2014/main" id="{093B7CBC-A38E-0D6A-9A23-868EB483C8AA}"/>
              </a:ext>
            </a:extLst>
          </p:cNvPr>
          <p:cNvSpPr txBox="1"/>
          <p:nvPr/>
        </p:nvSpPr>
        <p:spPr>
          <a:xfrm>
            <a:off x="10298780" y="1267370"/>
            <a:ext cx="28725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6659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But with the problem identified</a:t>
            </a:r>
          </a:p>
        </p:txBody>
      </p:sp>
    </p:spTree>
    <p:extLst>
      <p:ext uri="{BB962C8B-B14F-4D97-AF65-F5344CB8AC3E}">
        <p14:creationId xmlns:p14="http://schemas.microsoft.com/office/powerpoint/2010/main" val="226160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Pr>
              <a:t>?</a:t>
            </a:r>
            <a:endParaRPr lang="en-US" sz="150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What do you do if you are </a:t>
            </a:r>
            <a:r>
              <a:rPr lang="en-US" b="1" i="1" dirty="0"/>
              <a:t>out</a:t>
            </a:r>
            <a:r>
              <a:rPr lang="en-US" b="1" dirty="0"/>
              <a:t> of ideas?</a:t>
            </a:r>
          </a:p>
        </p:txBody>
      </p:sp>
    </p:spTree>
    <p:extLst>
      <p:ext uri="{BB962C8B-B14F-4D97-AF65-F5344CB8AC3E}">
        <p14:creationId xmlns:p14="http://schemas.microsoft.com/office/powerpoint/2010/main" val="34485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011-C7FA-06B7-652A-F76BFC626697}"/>
              </a:ext>
            </a:extLst>
          </p:cNvPr>
          <p:cNvSpPr>
            <a:spLocks noGrp="1"/>
          </p:cNvSpPr>
          <p:nvPr>
            <p:ph type="title"/>
          </p:nvPr>
        </p:nvSpPr>
        <p:spPr>
          <a:xfrm>
            <a:off x="609600" y="274638"/>
            <a:ext cx="10972800" cy="6221412"/>
          </a:xfrm>
          <a:effectLst/>
        </p:spPr>
        <p:txBody>
          <a:bodyPr>
            <a:noAutofit/>
          </a:bodyPr>
          <a:lstStyle/>
          <a:p>
            <a:r>
              <a:rPr lang="en-US" sz="6000" b="1" dirty="0"/>
              <a:t>Because inevitably in college, you will face situations where </a:t>
            </a:r>
            <a:br>
              <a:rPr lang="en-US" sz="6000" b="1" dirty="0"/>
            </a:br>
            <a:r>
              <a:rPr lang="en-US" sz="6000" b="1" dirty="0"/>
              <a:t>you</a:t>
            </a:r>
            <a:r>
              <a:rPr lang="en-US" sz="6000" b="1" dirty="0">
                <a:solidFill>
                  <a:schemeClr val="bg1"/>
                </a:solidFill>
              </a:rPr>
              <a:t>_____________</a:t>
            </a:r>
            <a:r>
              <a:rPr lang="en-US" sz="6000" b="1" dirty="0"/>
              <a:t> </a:t>
            </a:r>
            <a:br>
              <a:rPr lang="en-US" sz="6000" b="1" dirty="0"/>
            </a:br>
            <a:r>
              <a:rPr lang="en-US" sz="6000" b="1" dirty="0"/>
              <a:t>run </a:t>
            </a:r>
            <a:r>
              <a:rPr lang="en-US" sz="6000" b="1" dirty="0">
                <a:solidFill>
                  <a:schemeClr val="bg1"/>
                </a:solidFill>
              </a:rPr>
              <a:t>__________</a:t>
            </a:r>
            <a:br>
              <a:rPr lang="en-US" sz="6000" b="1" dirty="0"/>
            </a:br>
            <a:r>
              <a:rPr lang="en-US" sz="6000" b="1" dirty="0"/>
              <a:t>out </a:t>
            </a:r>
            <a:r>
              <a:rPr lang="en-US" sz="6000" b="1" dirty="0">
                <a:solidFill>
                  <a:schemeClr val="bg1"/>
                </a:solidFill>
              </a:rPr>
              <a:t>______</a:t>
            </a:r>
            <a:br>
              <a:rPr lang="en-US" sz="6000" b="1" dirty="0"/>
            </a:br>
            <a:r>
              <a:rPr lang="en-US" sz="6000" b="1" dirty="0"/>
              <a:t>of </a:t>
            </a:r>
            <a:r>
              <a:rPr lang="en-US" sz="6000" b="1" dirty="0">
                <a:solidFill>
                  <a:schemeClr val="bg1"/>
                </a:solidFill>
              </a:rPr>
              <a:t>____</a:t>
            </a:r>
            <a:br>
              <a:rPr lang="en-US" sz="6000" b="1" dirty="0"/>
            </a:br>
            <a:r>
              <a:rPr lang="en-US" sz="6600" b="1" dirty="0">
                <a:solidFill>
                  <a:srgbClr val="C00000"/>
                </a:solidFill>
              </a:rPr>
              <a:t>Ideas</a:t>
            </a:r>
            <a:r>
              <a:rPr lang="en-US" sz="6000" b="1" dirty="0"/>
              <a:t> </a:t>
            </a:r>
          </a:p>
        </p:txBody>
      </p:sp>
    </p:spTree>
    <p:extLst>
      <p:ext uri="{BB962C8B-B14F-4D97-AF65-F5344CB8AC3E}">
        <p14:creationId xmlns:p14="http://schemas.microsoft.com/office/powerpoint/2010/main" val="2542814967"/>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45184</TotalTime>
  <Words>705</Words>
  <Application>Microsoft Office PowerPoint</Application>
  <PresentationFormat>Widescreen</PresentationFormat>
  <Paragraphs>82</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Artifakt Element Heavy</vt:lpstr>
      <vt:lpstr>Times New Roman</vt:lpstr>
      <vt:lpstr>TimesNew</vt:lpstr>
      <vt:lpstr>We are going to do a little experiment:</vt:lpstr>
      <vt:lpstr>Assessing ideas: the forest, the trees, and the larger ecosystem of which both are a part</vt:lpstr>
      <vt:lpstr>Engineering and Science are All About Thinking of New Ideas</vt:lpstr>
      <vt:lpstr>But it is Important to First Identify the Problems</vt:lpstr>
      <vt:lpstr>And then ask questions</vt:lpstr>
      <vt:lpstr>Don’t try and generate solutions and then go in search of a problem</vt:lpstr>
      <vt:lpstr>But with the problem identified</vt:lpstr>
      <vt:lpstr>What do you do if you are out of ideas?</vt:lpstr>
      <vt:lpstr>Because inevitably in college, you will face situations where  you_____________  run __________ out ______ of ____ Ideas </vt:lpstr>
      <vt:lpstr>What do you do if you are out of ideas?</vt:lpstr>
      <vt:lpstr>What do you do if you are out of ideas?</vt:lpstr>
      <vt:lpstr>You try and think</vt:lpstr>
      <vt:lpstr>PowerPoint Presentation</vt:lpstr>
      <vt:lpstr>Ways of thinking outside the box</vt:lpstr>
      <vt:lpstr>Problem/Solution vs. Idea/Ideation</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25</cp:revision>
  <dcterms:created xsi:type="dcterms:W3CDTF">2023-07-29T18:13:34Z</dcterms:created>
  <dcterms:modified xsi:type="dcterms:W3CDTF">2023-09-14T17:52:25Z</dcterms:modified>
</cp:coreProperties>
</file>